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wheel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wheel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wheel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 advTm="5000">
    <p:wheel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 advTm="5000">
    <p:wheel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 advTm="5000">
    <p:wheel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wheel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 advTm="5000">
    <p:wheel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wheel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wheel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 advTm="5000">
    <p:wheel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 advTm="5000">
    <p:wheel/>
    <p:sndAc>
      <p:stSnd>
        <p:snd r:embed="rId13" name="camera.wav"/>
      </p:stSnd>
    </p:sndAc>
  </p:transition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rakapack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barakapack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391400" cy="1470025"/>
          </a:xfr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dern No. 20" pitchFamily="18" charset="0"/>
              </a:rPr>
              <a:t>BARAKA PACK JORDAN ; LTD</a:t>
            </a:r>
            <a:endParaRPr lang="ar-JO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dern No. 20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ar-JO" dirty="0"/>
          </a:p>
        </p:txBody>
      </p:sp>
      <p:sp>
        <p:nvSpPr>
          <p:cNvPr id="5" name="Rectangle 4"/>
          <p:cNvSpPr/>
          <p:nvPr/>
        </p:nvSpPr>
        <p:spPr>
          <a:xfrm>
            <a:off x="-228600" y="4038600"/>
            <a:ext cx="8686800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dern No. 20" pitchFamily="18" charset="0"/>
              </a:rPr>
              <a:t>    </a:t>
            </a:r>
            <a:r>
              <a:rPr lang="en-US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dern No. 20" pitchFamily="18" charset="0"/>
              </a:rPr>
              <a:t>GM : MR.ABD ALKAREEM</a:t>
            </a:r>
            <a:endParaRPr lang="en-US" sz="5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Modern No. 20" pitchFamily="18" charset="0"/>
            </a:endParaRPr>
          </a:p>
        </p:txBody>
      </p:sp>
    </p:spTree>
  </p:cSld>
  <p:clrMapOvr>
    <a:masterClrMapping/>
  </p:clrMapOvr>
  <p:transition spd="med" advTm="5000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algn="ctr" rtl="0">
              <a:buNone/>
            </a:pPr>
            <a:endParaRPr lang="en-US" sz="1200" dirty="0" smtClean="0"/>
          </a:p>
          <a:p>
            <a:pPr algn="ctr" rtl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6858000" cy="639762"/>
          </a:xfrm>
        </p:spPr>
        <p:txBody>
          <a:bodyPr>
            <a:normAutofit fontScale="90000"/>
          </a:bodyPr>
          <a:lstStyle/>
          <a:p>
            <a:pPr rtl="0"/>
            <a:r>
              <a:rPr lang="en-US" u="sng" dirty="0" smtClean="0">
                <a:latin typeface="Modern No. 20" pitchFamily="18" charset="0"/>
              </a:rPr>
              <a:t>ORGANIZATION CHART</a:t>
            </a:r>
            <a:endParaRPr lang="ar-JO" u="sng" dirty="0">
              <a:latin typeface="Modern No. 20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57600" y="685800"/>
            <a:ext cx="144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General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Manager</a:t>
            </a:r>
            <a:endParaRPr lang="ar-JO" b="1" dirty="0">
              <a:solidFill>
                <a:schemeClr val="tx1"/>
              </a:solidFill>
            </a:endParaRPr>
          </a:p>
        </p:txBody>
      </p:sp>
      <p:cxnSp>
        <p:nvCxnSpPr>
          <p:cNvPr id="10" name="Shape 9"/>
          <p:cNvCxnSpPr>
            <a:stCxn id="4" idx="2"/>
          </p:cNvCxnSpPr>
          <p:nvPr/>
        </p:nvCxnSpPr>
        <p:spPr>
          <a:xfrm rot="5400000">
            <a:off x="2495550" y="-438150"/>
            <a:ext cx="228600" cy="35433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38200" y="1447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71800" y="1447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4" idx="2"/>
          </p:cNvCxnSpPr>
          <p:nvPr/>
        </p:nvCxnSpPr>
        <p:spPr>
          <a:xfrm rot="16200000" flipH="1">
            <a:off x="6496050" y="-895350"/>
            <a:ext cx="228600" cy="44577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562600" y="1447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57200" y="17526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Sales Manager</a:t>
            </a:r>
            <a:endParaRPr lang="ar-JO" sz="10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67000" y="17526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Finance Manager</a:t>
            </a:r>
            <a:endParaRPr lang="ar-JO" sz="10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81600" y="17526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Production Manager</a:t>
            </a:r>
            <a:endParaRPr lang="ar-JO" sz="9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81000" y="2286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0" y="2590800"/>
            <a:ext cx="762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Salesperson</a:t>
            </a:r>
            <a:endParaRPr lang="ar-JO" sz="900" dirty="0">
              <a:solidFill>
                <a:schemeClr val="tx1"/>
              </a:solidFill>
            </a:endParaRPr>
          </a:p>
        </p:txBody>
      </p:sp>
      <p:cxnSp>
        <p:nvCxnSpPr>
          <p:cNvPr id="38" name="Shape 37"/>
          <p:cNvCxnSpPr>
            <a:stCxn id="19" idx="2"/>
          </p:cNvCxnSpPr>
          <p:nvPr/>
        </p:nvCxnSpPr>
        <p:spPr>
          <a:xfrm rot="16200000" flipH="1">
            <a:off x="1314450" y="1619250"/>
            <a:ext cx="152400" cy="1181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981200" y="2286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676400" y="25908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Marketing Planning</a:t>
            </a:r>
            <a:endParaRPr lang="ar-JO" sz="900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143000" y="2286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20" idx="2"/>
          </p:cNvCxnSpPr>
          <p:nvPr/>
        </p:nvCxnSpPr>
        <p:spPr>
          <a:xfrm rot="5400000">
            <a:off x="2762250" y="2114550"/>
            <a:ext cx="228600" cy="2667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stCxn id="20" idx="2"/>
          </p:cNvCxnSpPr>
          <p:nvPr/>
        </p:nvCxnSpPr>
        <p:spPr>
          <a:xfrm rot="16200000" flipH="1">
            <a:off x="3371850" y="1771650"/>
            <a:ext cx="228600" cy="9525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743200" y="2362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581400" y="2362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267200" y="2362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2514600" y="2590800"/>
            <a:ext cx="68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Customer</a:t>
            </a:r>
            <a:endParaRPr lang="ar-JO" sz="9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276600" y="2590800"/>
            <a:ext cx="60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General</a:t>
            </a:r>
            <a:endParaRPr lang="ar-JO" sz="9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962400" y="25908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Cost</a:t>
            </a:r>
            <a:endParaRPr lang="ar-JO" sz="900" dirty="0">
              <a:solidFill>
                <a:schemeClr val="tx1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3581400" y="23622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962400" y="23622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hape 69"/>
          <p:cNvCxnSpPr>
            <a:stCxn id="21" idx="2"/>
          </p:cNvCxnSpPr>
          <p:nvPr/>
        </p:nvCxnSpPr>
        <p:spPr>
          <a:xfrm rot="5400000">
            <a:off x="5029200" y="1828800"/>
            <a:ext cx="228600" cy="8382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724400" y="2362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4572000" y="259080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QA/QC</a:t>
            </a:r>
            <a:endParaRPr lang="ar-JO" sz="900" dirty="0">
              <a:solidFill>
                <a:schemeClr val="tx1"/>
              </a:solidFill>
            </a:endParaRPr>
          </a:p>
        </p:txBody>
      </p:sp>
      <p:cxnSp>
        <p:nvCxnSpPr>
          <p:cNvPr id="75" name="Shape 74"/>
          <p:cNvCxnSpPr>
            <a:stCxn id="21" idx="2"/>
          </p:cNvCxnSpPr>
          <p:nvPr/>
        </p:nvCxnSpPr>
        <p:spPr>
          <a:xfrm rot="16200000" flipH="1">
            <a:off x="5829300" y="1866900"/>
            <a:ext cx="228600" cy="7620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6324600" y="2362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6172200" y="2590800"/>
            <a:ext cx="762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Control &amp; monitoring</a:t>
            </a:r>
            <a:endParaRPr lang="ar-JO" sz="900" dirty="0">
              <a:solidFill>
                <a:schemeClr val="tx1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5562600" y="2362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5257800" y="2590800"/>
            <a:ext cx="838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Planning, Organize &amp; Review</a:t>
            </a:r>
            <a:endParaRPr lang="ar-JO" sz="9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38200" y="2590800"/>
            <a:ext cx="762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Salesperson</a:t>
            </a:r>
            <a:endParaRPr lang="ar-JO" sz="900" dirty="0">
              <a:solidFill>
                <a:schemeClr val="tx1"/>
              </a:solidFill>
            </a:endParaRPr>
          </a:p>
        </p:txBody>
      </p:sp>
      <p:cxnSp>
        <p:nvCxnSpPr>
          <p:cNvPr id="67" name="Shape 66"/>
          <p:cNvCxnSpPr>
            <a:stCxn id="19" idx="2"/>
          </p:cNvCxnSpPr>
          <p:nvPr/>
        </p:nvCxnSpPr>
        <p:spPr>
          <a:xfrm rot="5400000">
            <a:off x="514350" y="2000250"/>
            <a:ext cx="152400" cy="419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7162800" y="1447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8839200" y="1447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4724400" y="28194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4419600" y="3048000"/>
            <a:ext cx="762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QC Inspector</a:t>
            </a:r>
            <a:endParaRPr lang="ar-JO" sz="9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781800" y="17526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HR Manager</a:t>
            </a:r>
            <a:endParaRPr lang="ar-JO" sz="900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8001000" y="1447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7467600" y="17526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Maintenance Manager</a:t>
            </a:r>
            <a:endParaRPr lang="ar-JO" sz="9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382000" y="17526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IT Manager</a:t>
            </a:r>
            <a:endParaRPr lang="ar-JO" sz="900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>
            <a:stCxn id="63" idx="2"/>
            <a:endCxn id="54" idx="0"/>
          </p:cNvCxnSpPr>
          <p:nvPr/>
        </p:nvCxnSpPr>
        <p:spPr>
          <a:xfrm>
            <a:off x="3581400" y="2895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276600" y="34290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Account Assistant</a:t>
            </a:r>
            <a:endParaRPr lang="ar-JO" sz="900" dirty="0">
              <a:solidFill>
                <a:schemeClr val="tx1"/>
              </a:solidFill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3581400" y="32004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114800" y="32004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3581400" y="43434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581400" y="43434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3276600" y="45720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Office Assistant</a:t>
            </a:r>
            <a:endParaRPr lang="ar-JO" sz="900" dirty="0">
              <a:solidFill>
                <a:schemeClr val="tx1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1981200" y="29718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600200" y="3505200"/>
            <a:ext cx="838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Customer Service Coordinator/Purchasing  Coordinator/ Art Work</a:t>
            </a:r>
            <a:endParaRPr lang="ar-JO" sz="900" dirty="0">
              <a:solidFill>
                <a:schemeClr val="tx1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5638800" y="30480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5181600" y="3581400"/>
            <a:ext cx="762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Production Supervisor</a:t>
            </a:r>
            <a:endParaRPr lang="ar-JO" sz="900" dirty="0">
              <a:solidFill>
                <a:schemeClr val="tx1"/>
              </a:solidFill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>
            <a:off x="5638800" y="33528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6553200" y="33528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6096000" y="3581400"/>
            <a:ext cx="762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Production Assistant</a:t>
            </a:r>
            <a:endParaRPr lang="ar-JO" sz="90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257800" y="4419600"/>
            <a:ext cx="68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Leader</a:t>
            </a:r>
            <a:endParaRPr lang="ar-JO" sz="900" dirty="0">
              <a:solidFill>
                <a:schemeClr val="tx1"/>
              </a:solidFill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>
            <a:off x="6553200" y="3352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010400" y="33528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6553200" y="4191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6553200" y="41910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6248400" y="44196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Store Keeper</a:t>
            </a:r>
            <a:endParaRPr lang="ar-JO" sz="900" dirty="0">
              <a:solidFill>
                <a:schemeClr val="tx1"/>
              </a:solidFill>
            </a:endParaRPr>
          </a:p>
        </p:txBody>
      </p:sp>
      <p:cxnSp>
        <p:nvCxnSpPr>
          <p:cNvPr id="125" name="Straight Arrow Connector 124"/>
          <p:cNvCxnSpPr/>
          <p:nvPr/>
        </p:nvCxnSpPr>
        <p:spPr>
          <a:xfrm>
            <a:off x="5638800" y="3886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5638800" y="47244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010400" y="41910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>
            <a:off x="6553200" y="5105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6553200" y="51054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/>
          <p:cNvSpPr/>
          <p:nvPr/>
        </p:nvSpPr>
        <p:spPr>
          <a:xfrm>
            <a:off x="5334000" y="52578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Operator</a:t>
            </a:r>
            <a:endParaRPr lang="ar-JO" sz="900" dirty="0">
              <a:solidFill>
                <a:schemeClr val="tx1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6248400" y="53340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Driver</a:t>
            </a:r>
            <a:endParaRPr lang="ar-JO" sz="900" dirty="0">
              <a:solidFill>
                <a:schemeClr val="tx1"/>
              </a:solidFill>
            </a:endParaRPr>
          </a:p>
        </p:txBody>
      </p:sp>
      <p:cxnSp>
        <p:nvCxnSpPr>
          <p:cNvPr id="141" name="Straight Arrow Connector 140"/>
          <p:cNvCxnSpPr/>
          <p:nvPr/>
        </p:nvCxnSpPr>
        <p:spPr>
          <a:xfrm>
            <a:off x="7239000" y="21336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6934200" y="2971800"/>
            <a:ext cx="533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HR  Office</a:t>
            </a:r>
            <a:endParaRPr lang="ar-JO" sz="900" dirty="0">
              <a:solidFill>
                <a:schemeClr val="tx1"/>
              </a:solidFill>
            </a:endParaRPr>
          </a:p>
        </p:txBody>
      </p:sp>
      <p:cxnSp>
        <p:nvCxnSpPr>
          <p:cNvPr id="144" name="Straight Arrow Connector 143"/>
          <p:cNvCxnSpPr/>
          <p:nvPr/>
        </p:nvCxnSpPr>
        <p:spPr>
          <a:xfrm>
            <a:off x="8077200" y="21336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7543800" y="2971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Maintenance Assistant</a:t>
            </a:r>
            <a:endParaRPr lang="ar-JO" sz="900" dirty="0">
              <a:solidFill>
                <a:schemeClr val="tx1"/>
              </a:solidFill>
            </a:endParaRPr>
          </a:p>
        </p:txBody>
      </p:sp>
      <p:cxnSp>
        <p:nvCxnSpPr>
          <p:cNvPr id="146" name="Straight Arrow Connector 145"/>
          <p:cNvCxnSpPr/>
          <p:nvPr/>
        </p:nvCxnSpPr>
        <p:spPr>
          <a:xfrm>
            <a:off x="8763000" y="21336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8382000" y="25146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IT Assistant</a:t>
            </a:r>
            <a:endParaRPr lang="ar-JO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5000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Modern No. 20" pitchFamily="18" charset="0"/>
              </a:rPr>
              <a:t>Machineries &amp; Transport</a:t>
            </a:r>
            <a:endParaRPr lang="ar-JO" dirty="0">
              <a:latin typeface="Modern No. 20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410200"/>
          </a:xfrm>
        </p:spPr>
        <p:txBody>
          <a:bodyPr/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List of our machineries are as follows:-</a:t>
            </a:r>
          </a:p>
          <a:p>
            <a:pPr algn="l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371600"/>
          <a:ext cx="7239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8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Machine Name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Unit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Capacity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676400"/>
          <a:ext cx="7239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8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Colours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China Flexo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15000/M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981200"/>
          <a:ext cx="7239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8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Colours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Printing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Flexo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10000/M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2286000"/>
          <a:ext cx="7239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8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Die cutter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Automatic 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10000/M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2590800"/>
          <a:ext cx="7239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8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Auto Gluer Machine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15000/M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04800" y="2895600"/>
          <a:ext cx="7239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Auto Sticher 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10000/M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3200400"/>
          <a:ext cx="7239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Production Line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200/MM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Tm="5000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609600"/>
            <a:ext cx="8763000" cy="5791200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sz="2900" b="1" u="sng" dirty="0" smtClean="0">
                <a:latin typeface="Modern No. 20" pitchFamily="18" charset="0"/>
              </a:rPr>
              <a:t>Quality Control Department</a:t>
            </a:r>
          </a:p>
          <a:p>
            <a:pPr algn="l" rtl="0">
              <a:buNone/>
            </a:pPr>
            <a:r>
              <a:rPr lang="en-US" dirty="0" smtClean="0">
                <a:latin typeface="Modern No. 20" pitchFamily="18" charset="0"/>
              </a:rPr>
              <a:t>We perform inspection for every production process and quality of products are maintained with our customer requirements:</a:t>
            </a:r>
          </a:p>
          <a:p>
            <a:pPr algn="l" rtl="0">
              <a:buNone/>
            </a:pPr>
            <a:endParaRPr lang="en-US" dirty="0" smtClean="0">
              <a:latin typeface="Modern No. 20" pitchFamily="18" charset="0"/>
            </a:endParaRPr>
          </a:p>
          <a:p>
            <a:pPr algn="l" rtl="0">
              <a:buNone/>
            </a:pPr>
            <a:r>
              <a:rPr lang="en-US" u="sng" dirty="0" smtClean="0">
                <a:latin typeface="Modern No. 20" pitchFamily="18" charset="0"/>
              </a:rPr>
              <a:t>A- Incoming Inspection</a:t>
            </a:r>
          </a:p>
          <a:p>
            <a:pPr algn="l" rtl="0">
              <a:buNone/>
            </a:pPr>
            <a:r>
              <a:rPr lang="en-US" dirty="0" smtClean="0">
                <a:latin typeface="Modern No. 20" pitchFamily="18" charset="0"/>
              </a:rPr>
              <a:t>We perform the incoming inspection for all batches of materials will be received and used in the production and not affecting the products quality.</a:t>
            </a:r>
          </a:p>
          <a:p>
            <a:pPr algn="l" rtl="0">
              <a:buNone/>
            </a:pPr>
            <a:endParaRPr lang="en-US" dirty="0" smtClean="0">
              <a:latin typeface="Modern No. 20" pitchFamily="18" charset="0"/>
            </a:endParaRPr>
          </a:p>
          <a:p>
            <a:pPr algn="l" rtl="0">
              <a:buNone/>
            </a:pPr>
            <a:r>
              <a:rPr lang="en-US" u="sng" dirty="0" smtClean="0">
                <a:latin typeface="Modern No. 20" pitchFamily="18" charset="0"/>
              </a:rPr>
              <a:t>B- In-Process inspection </a:t>
            </a:r>
          </a:p>
          <a:p>
            <a:pPr algn="l" rtl="0">
              <a:buNone/>
            </a:pPr>
            <a:r>
              <a:rPr lang="en-US" dirty="0" smtClean="0">
                <a:latin typeface="Modern No. 20" pitchFamily="18" charset="0"/>
              </a:rPr>
              <a:t>we care the quality of products by performing in-process inspection to ensure quality meet the customer requirements</a:t>
            </a:r>
          </a:p>
          <a:p>
            <a:pPr algn="l" rtl="0">
              <a:buNone/>
            </a:pPr>
            <a:endParaRPr lang="en-US" dirty="0" smtClean="0">
              <a:latin typeface="Modern No. 20" pitchFamily="18" charset="0"/>
            </a:endParaRPr>
          </a:p>
          <a:p>
            <a:pPr algn="l" rtl="0">
              <a:buNone/>
            </a:pPr>
            <a:r>
              <a:rPr lang="en-US" u="sng" dirty="0" smtClean="0">
                <a:latin typeface="Modern No. 20" pitchFamily="18" charset="0"/>
              </a:rPr>
              <a:t>C- Out-going Inspection</a:t>
            </a:r>
          </a:p>
          <a:p>
            <a:pPr algn="l" rtl="0">
              <a:buNone/>
            </a:pPr>
            <a:r>
              <a:rPr lang="en-US" dirty="0" smtClean="0">
                <a:latin typeface="Modern No. 20" pitchFamily="18" charset="0"/>
              </a:rPr>
              <a:t>We focused on customer satisfaction we perform out-going quality inspection to insure the quality all the goods delivered to customer are confirming to the requirements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Modern No. 20" pitchFamily="18" charset="0"/>
              </a:rPr>
              <a:t>Inspection</a:t>
            </a:r>
            <a:endParaRPr lang="ar-JO" u="sng" dirty="0">
              <a:latin typeface="Modern No. 20" pitchFamily="18" charset="0"/>
            </a:endParaRPr>
          </a:p>
        </p:txBody>
      </p:sp>
    </p:spTree>
  </p:cSld>
  <p:clrMapOvr>
    <a:masterClrMapping/>
  </p:clrMapOvr>
  <p:transition spd="slow" advTm="5000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2590800"/>
            <a:ext cx="1828800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Regular Slotted Carton (RSC)</a:t>
            </a:r>
            <a:endParaRPr lang="en-US" sz="2000" dirty="0"/>
          </a:p>
        </p:txBody>
      </p:sp>
      <p:sp>
        <p:nvSpPr>
          <p:cNvPr id="5" name="Right Arrow 4"/>
          <p:cNvSpPr/>
          <p:nvPr/>
        </p:nvSpPr>
        <p:spPr>
          <a:xfrm rot="17973714">
            <a:off x="5108465" y="2110799"/>
            <a:ext cx="457200" cy="273345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4525580">
            <a:off x="3275771" y="2110511"/>
            <a:ext cx="457200" cy="273345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4364453">
            <a:off x="5028429" y="3535779"/>
            <a:ext cx="577985" cy="26446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8132556">
            <a:off x="3078291" y="3397587"/>
            <a:ext cx="457200" cy="273345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https://encrypted-tbn2.gstatic.com/images?q=tbn:ANd9GcSqYDPgDPCmA5D46mR-S263sz30w2_ub7ac3cEmFiYJvQEpCu7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1" y="228600"/>
            <a:ext cx="2514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https://encrypted-tbn0.gstatic.com/images?q=tbn:ANd9GcTsHPlC4X0VHKzBP0W79y8DhuNvSmZK3zOq3ys8jVG2pVigdXdlBQ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04800"/>
            <a:ext cx="2133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https://encrypted-tbn3.gstatic.com/images?q=tbn:ANd9GcTh-1QRP3omYmiO1LUNY9zfN3nAufJX--dx0bTNlFnxR6XYZ0G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3962401"/>
            <a:ext cx="2438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https://encrypted-tbn0.gstatic.com/images?q=tbn:ANd9GcTdTCvBnagJ88Bm0y05lWbhdYEvmrHdOkX3dIeNT2Wszz-eB6PhbA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3886200"/>
            <a:ext cx="25146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5000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228600"/>
            <a:ext cx="1676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Nesting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657600"/>
            <a:ext cx="4495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990600"/>
            <a:ext cx="3962400" cy="3209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5000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2743201"/>
            <a:ext cx="16002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Diecut Products</a:t>
            </a:r>
            <a:endParaRPr lang="en-US" sz="2400" dirty="0"/>
          </a:p>
        </p:txBody>
      </p:sp>
      <p:sp>
        <p:nvSpPr>
          <p:cNvPr id="3" name="Right Arrow 2"/>
          <p:cNvSpPr/>
          <p:nvPr/>
        </p:nvSpPr>
        <p:spPr>
          <a:xfrm rot="13083495">
            <a:off x="2319190" y="1939387"/>
            <a:ext cx="1304884" cy="533400"/>
          </a:xfrm>
          <a:prstGeom prst="righ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 rot="18905084">
            <a:off x="5169802" y="1930268"/>
            <a:ext cx="1371284" cy="533400"/>
          </a:xfrm>
          <a:prstGeom prst="righ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2998723">
            <a:off x="4993369" y="3837804"/>
            <a:ext cx="918239" cy="533400"/>
          </a:xfrm>
          <a:prstGeom prst="righ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7513180">
            <a:off x="2755775" y="3864750"/>
            <a:ext cx="970052" cy="533400"/>
          </a:xfrm>
          <a:prstGeom prst="righ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58765">
            <a:off x="304800" y="457200"/>
            <a:ext cx="2467255" cy="1375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457200"/>
            <a:ext cx="228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572000"/>
            <a:ext cx="2209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 descr="https://encrypted-tbn2.gstatic.com/images?q=tbn:ANd9GcQXOxA4cxb4yxSGUEeP_BWgmxKbCaKsvkCIA21T0bgmpa8xBi_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4114800"/>
            <a:ext cx="3062287" cy="249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5000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2514600"/>
            <a:ext cx="2209800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White Paper Board</a:t>
            </a:r>
            <a:endParaRPr lang="en-US" sz="2400" dirty="0"/>
          </a:p>
        </p:txBody>
      </p:sp>
      <p:pic>
        <p:nvPicPr>
          <p:cNvPr id="3" name="Picture 2" descr="كرتون عادي - 25×20×15 - صغي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28600"/>
            <a:ext cx="236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ight Arrow 3"/>
          <p:cNvSpPr/>
          <p:nvPr/>
        </p:nvSpPr>
        <p:spPr>
          <a:xfrm rot="18506125">
            <a:off x="5303260" y="1913867"/>
            <a:ext cx="863967" cy="533400"/>
          </a:xfrm>
          <a:prstGeom prst="right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28600"/>
            <a:ext cx="1752599" cy="1797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ight Arrow 5"/>
          <p:cNvSpPr/>
          <p:nvPr/>
        </p:nvSpPr>
        <p:spPr>
          <a:xfrm rot="13153187">
            <a:off x="2357318" y="1965661"/>
            <a:ext cx="863967" cy="533400"/>
          </a:xfrm>
          <a:prstGeom prst="right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4419600"/>
            <a:ext cx="2438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ight Arrow 7"/>
          <p:cNvSpPr/>
          <p:nvPr/>
        </p:nvSpPr>
        <p:spPr>
          <a:xfrm rot="3770726">
            <a:off x="5256340" y="3598630"/>
            <a:ext cx="878441" cy="533400"/>
          </a:xfrm>
          <a:prstGeom prst="right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4267200"/>
            <a:ext cx="2514600" cy="1552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ight Arrow 9"/>
          <p:cNvSpPr/>
          <p:nvPr/>
        </p:nvSpPr>
        <p:spPr>
          <a:xfrm rot="6897831">
            <a:off x="2582917" y="3590285"/>
            <a:ext cx="863967" cy="533400"/>
          </a:xfrm>
          <a:prstGeom prst="right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5000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pPr algn="ctr"/>
            <a:r>
              <a:rPr lang="en-US" sz="8100" dirty="0" smtClean="0">
                <a:latin typeface="Modern No. 20" pitchFamily="18" charset="0"/>
              </a:rPr>
              <a:t>Thank You</a:t>
            </a:r>
            <a:br>
              <a:rPr lang="en-US" sz="8100" dirty="0" smtClean="0">
                <a:latin typeface="Modern No. 20" pitchFamily="18" charset="0"/>
              </a:rPr>
            </a:br>
            <a:r>
              <a:rPr lang="en-US" sz="8100" dirty="0" smtClean="0">
                <a:latin typeface="Modern No. 20" pitchFamily="18" charset="0"/>
              </a:rPr>
              <a:t>Eng. </a:t>
            </a:r>
            <a:r>
              <a:rPr lang="en-US" sz="8100" dirty="0" err="1" smtClean="0">
                <a:latin typeface="Modern No. 20" pitchFamily="18" charset="0"/>
              </a:rPr>
              <a:t>Manal</a:t>
            </a:r>
            <a:endParaRPr lang="ar-JO" sz="8100" dirty="0">
              <a:latin typeface="Modern No. 20" pitchFamily="18" charset="0"/>
            </a:endParaRPr>
          </a:p>
        </p:txBody>
      </p:sp>
    </p:spTree>
  </p:cSld>
  <p:clrMapOvr>
    <a:masterClrMapping/>
  </p:clrMapOvr>
  <p:transition spd="slow" advTm="5000">
    <p:wheel/>
    <p:sndAc>
      <p:stSnd>
        <p:snd r:embed="rId2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257800"/>
          </a:xfrm>
        </p:spPr>
        <p:txBody>
          <a:bodyPr>
            <a:normAutofit fontScale="85000" lnSpcReduction="20000"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800" dirty="0" smtClean="0">
                <a:latin typeface="Modern No. 20" pitchFamily="18" charset="0"/>
              </a:rPr>
              <a:t>Company Name : Baraka Pack Jordan LTD;</a:t>
            </a:r>
          </a:p>
          <a:p>
            <a:pPr algn="l" rtl="0">
              <a:buFont typeface="Arial" pitchFamily="34" charset="0"/>
              <a:buChar char="•"/>
            </a:pPr>
            <a:endParaRPr lang="en-US" sz="2800" dirty="0" smtClean="0">
              <a:latin typeface="Modern No. 20" pitchFamily="18" charset="0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sz="2800" dirty="0" smtClean="0">
                <a:latin typeface="Modern No. 20" pitchFamily="18" charset="0"/>
              </a:rPr>
              <a:t>Business Address : Jordan, Irbid, P.O.Box:88-21467 , Al Hasan Industrial Zone</a:t>
            </a:r>
          </a:p>
          <a:p>
            <a:pPr algn="l" rtl="0">
              <a:buFont typeface="Arial" pitchFamily="34" charset="0"/>
              <a:buChar char="•"/>
            </a:pPr>
            <a:endParaRPr lang="en-US" sz="2800" dirty="0" smtClean="0">
              <a:latin typeface="Modern No. 20" pitchFamily="18" charset="0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sz="2800" dirty="0" smtClean="0">
                <a:latin typeface="Modern No. 20" pitchFamily="18" charset="0"/>
              </a:rPr>
              <a:t>Telephone No. : +96227550050</a:t>
            </a:r>
          </a:p>
          <a:p>
            <a:pPr algn="l" rtl="0">
              <a:buFont typeface="Arial" pitchFamily="34" charset="0"/>
              <a:buChar char="•"/>
            </a:pPr>
            <a:endParaRPr lang="en-US" sz="2800" dirty="0" smtClean="0">
              <a:latin typeface="Modern No. 20" pitchFamily="18" charset="0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sz="2800" dirty="0" smtClean="0">
                <a:latin typeface="Modern No. 20" pitchFamily="18" charset="0"/>
              </a:rPr>
              <a:t> Fax No. : +96227550053</a:t>
            </a:r>
          </a:p>
          <a:p>
            <a:pPr algn="l" rtl="0">
              <a:buFont typeface="Arial" pitchFamily="34" charset="0"/>
              <a:buChar char="•"/>
            </a:pPr>
            <a:endParaRPr lang="en-US" sz="2800" dirty="0" smtClean="0">
              <a:latin typeface="Modern No. 20" pitchFamily="18" charset="0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sz="2800" dirty="0" smtClean="0">
                <a:latin typeface="Modern No. 20" pitchFamily="18" charset="0"/>
              </a:rPr>
              <a:t>Tel. Office: +96225371288</a:t>
            </a:r>
          </a:p>
          <a:p>
            <a:pPr algn="l" rtl="0">
              <a:buFont typeface="Arial" pitchFamily="34" charset="0"/>
              <a:buChar char="•"/>
            </a:pPr>
            <a:endParaRPr lang="en-US" sz="2800" dirty="0" smtClean="0">
              <a:latin typeface="Modern No. 20" pitchFamily="18" charset="0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sz="2800" dirty="0" smtClean="0">
                <a:latin typeface="Modern No. 20" pitchFamily="18" charset="0"/>
              </a:rPr>
              <a:t>Date of Incorporation: 2013</a:t>
            </a:r>
          </a:p>
          <a:p>
            <a:pPr algn="l" rtl="0">
              <a:buFont typeface="Arial" pitchFamily="34" charset="0"/>
              <a:buChar char="•"/>
            </a:pPr>
            <a:endParaRPr lang="en-US" sz="2800" dirty="0" smtClean="0">
              <a:latin typeface="Modern No. 20" pitchFamily="18" charset="0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sz="2800" dirty="0" smtClean="0">
                <a:latin typeface="Modern No. 20" pitchFamily="18" charset="0"/>
              </a:rPr>
              <a:t>Director: MR. ABD ALKAREEM AL-TAKI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None/>
            </a:pP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990600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Modern No. 20" pitchFamily="18" charset="0"/>
              </a:rPr>
              <a:t>Company Background Information</a:t>
            </a:r>
            <a:endParaRPr lang="ar-JO" u="sng" dirty="0">
              <a:latin typeface="Modern No. 20" pitchFamily="18" charset="0"/>
            </a:endParaRPr>
          </a:p>
        </p:txBody>
      </p:sp>
    </p:spTree>
  </p:cSld>
  <p:clrMapOvr>
    <a:masterClrMapping/>
  </p:clrMapOvr>
  <p:transition spd="slow" advTm="5000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092891"/>
          </a:xfrm>
        </p:spPr>
        <p:txBody>
          <a:bodyPr>
            <a:normAutofit fontScale="92500" lnSpcReduction="20000"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latin typeface="Modern No. 20" pitchFamily="18" charset="0"/>
              </a:rPr>
              <a:t>Company Registration No.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>
              <a:latin typeface="Modern No. 20" pitchFamily="18" charset="0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latin typeface="Modern No. 20" pitchFamily="18" charset="0"/>
              </a:rPr>
              <a:t>Nature of Business : Manufacture and printing of</a:t>
            </a:r>
          </a:p>
          <a:p>
            <a:pPr algn="l" rtl="0">
              <a:buNone/>
            </a:pPr>
            <a:r>
              <a:rPr lang="en-US" dirty="0" smtClean="0">
                <a:latin typeface="Modern No. 20" pitchFamily="18" charset="0"/>
              </a:rPr>
              <a:t>   corrugated carton box</a:t>
            </a:r>
          </a:p>
          <a:p>
            <a:pPr algn="l" rtl="0">
              <a:buNone/>
            </a:pPr>
            <a:r>
              <a:rPr lang="en-US" dirty="0" smtClean="0">
                <a:latin typeface="Modern No. 20" pitchFamily="18" charset="0"/>
              </a:rPr>
              <a:t> 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latin typeface="Modern No. 20" pitchFamily="18" charset="0"/>
              </a:rPr>
              <a:t>Production Area : 6000 Square Meter </a:t>
            </a:r>
          </a:p>
          <a:p>
            <a:pPr algn="l" rtl="0">
              <a:buNone/>
            </a:pPr>
            <a:endParaRPr lang="en-US" dirty="0" smtClean="0">
              <a:latin typeface="Modern No. 20" pitchFamily="18" charset="0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latin typeface="Modern No. 20" pitchFamily="18" charset="0"/>
              </a:rPr>
              <a:t>Yearly Turnover: 20,000 Ton</a:t>
            </a:r>
          </a:p>
          <a:p>
            <a:pPr algn="l" rtl="0">
              <a:buNone/>
            </a:pPr>
            <a:endParaRPr lang="en-US" dirty="0" smtClean="0">
              <a:latin typeface="Modern No. 20" pitchFamily="18" charset="0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latin typeface="Modern No. 20" pitchFamily="18" charset="0"/>
              </a:rPr>
              <a:t>Website : </a:t>
            </a:r>
            <a:r>
              <a:rPr lang="en-US" dirty="0" smtClean="0">
                <a:ln>
                  <a:solidFill>
                    <a:schemeClr val="tx1"/>
                  </a:solidFill>
                </a:ln>
                <a:latin typeface="Modern No. 20" pitchFamily="18" charset="0"/>
                <a:hlinkClick r:id="rId3"/>
              </a:rPr>
              <a:t>www.barakapack.com</a:t>
            </a:r>
            <a:endParaRPr lang="en-US" dirty="0" smtClean="0">
              <a:ln>
                <a:solidFill>
                  <a:schemeClr val="tx1"/>
                </a:solidFill>
              </a:ln>
              <a:latin typeface="Modern No. 20" pitchFamily="18" charset="0"/>
            </a:endParaRPr>
          </a:p>
          <a:p>
            <a:pPr algn="l" rtl="0">
              <a:buFont typeface="Arial" pitchFamily="34" charset="0"/>
              <a:buChar char="•"/>
            </a:pPr>
            <a:endParaRPr lang="en-US" dirty="0" smtClean="0">
              <a:latin typeface="Modern No. 20" pitchFamily="18" charset="0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latin typeface="Modern No. 20" pitchFamily="18" charset="0"/>
              </a:rPr>
              <a:t>Email : </a:t>
            </a:r>
            <a:r>
              <a:rPr lang="en-US" dirty="0" smtClean="0">
                <a:ln>
                  <a:solidFill>
                    <a:schemeClr val="tx1"/>
                  </a:solidFill>
                </a:ln>
                <a:latin typeface="Modern No. 20" pitchFamily="18" charset="0"/>
                <a:hlinkClick r:id="rId4"/>
              </a:rPr>
              <a:t>Info@barakapack.com</a:t>
            </a:r>
            <a:endParaRPr lang="en-US" dirty="0" smtClean="0">
              <a:ln>
                <a:solidFill>
                  <a:schemeClr val="tx1"/>
                </a:solidFill>
              </a:ln>
              <a:latin typeface="Modern No. 20" pitchFamily="18" charset="0"/>
            </a:endParaRPr>
          </a:p>
          <a:p>
            <a:pPr algn="l" rtl="0">
              <a:buNone/>
            </a:pPr>
            <a:r>
              <a:rPr lang="en-US" dirty="0" smtClean="0">
                <a:ln>
                  <a:solidFill>
                    <a:schemeClr val="tx1"/>
                  </a:solidFill>
                </a:ln>
                <a:latin typeface="Modern No. 20" pitchFamily="18" charset="0"/>
              </a:rPr>
              <a:t> </a:t>
            </a:r>
          </a:p>
          <a:p>
            <a:pPr algn="l" rtl="0">
              <a:buFont typeface="Arial" pitchFamily="34" charset="0"/>
              <a:buChar char="•"/>
            </a:pP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Modern No. 20" pitchFamily="18" charset="0"/>
              </a:rPr>
              <a:t>Company Background Information</a:t>
            </a:r>
            <a:endParaRPr lang="ar-JO" u="sng" dirty="0">
              <a:latin typeface="Modern No. 20" pitchFamily="18" charset="0"/>
            </a:endParaRPr>
          </a:p>
        </p:txBody>
      </p:sp>
    </p:spTree>
  </p:cSld>
  <p:clrMapOvr>
    <a:masterClrMapping/>
  </p:clrMapOvr>
  <p:transition spd="slow" advTm="5000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4102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latin typeface="Modern No. 20" pitchFamily="18" charset="0"/>
                <a:cs typeface="+mj-cs"/>
              </a:rPr>
              <a:t>Baraka Pack Company was founded at 2013 in Jordan ( Al-Hassan Industrial Zone ).</a:t>
            </a:r>
          </a:p>
          <a:p>
            <a:pPr algn="l" rtl="0">
              <a:buNone/>
            </a:pPr>
            <a:r>
              <a:rPr lang="en-US" dirty="0" smtClean="0">
                <a:latin typeface="Modern No. 20" pitchFamily="18" charset="0"/>
                <a:cs typeface="+mj-cs"/>
              </a:rPr>
              <a:t>Business </a:t>
            </a:r>
            <a:r>
              <a:rPr lang="en-US" dirty="0" smtClean="0">
                <a:latin typeface="Modern No. 20" pitchFamily="18" charset="0"/>
                <a:cs typeface="+mj-cs"/>
              </a:rPr>
              <a:t>owners have good experience in this domain and they have a trading company in the field of raw materials for paper, where the papers is considered a key factor in the success of this industry.</a:t>
            </a:r>
          </a:p>
          <a:p>
            <a:pPr algn="l" rtl="0">
              <a:buNone/>
            </a:pPr>
            <a:r>
              <a:rPr lang="en-US" dirty="0" smtClean="0">
                <a:latin typeface="Modern No. 20" pitchFamily="18" charset="0"/>
                <a:cs typeface="+mj-cs"/>
              </a:rPr>
              <a:t>This plant has a production line with the latest technology , in addition to distinctive Print on all paper types, and the production capacity for our plant very large can to accommodate the large quantity of orders confirming to customer requirement  </a:t>
            </a:r>
            <a:endParaRPr lang="ar-JO" dirty="0">
              <a:latin typeface="Modern No. 20" pitchFamily="18" charset="0"/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r>
              <a:rPr lang="en-US" u="sng" dirty="0" smtClean="0">
                <a:latin typeface="Modern No. 20" pitchFamily="18" charset="0"/>
              </a:rPr>
              <a:t>Company Background</a:t>
            </a:r>
            <a:endParaRPr lang="ar-JO" u="sng" dirty="0">
              <a:latin typeface="Modern No. 20" pitchFamily="18" charset="0"/>
            </a:endParaRPr>
          </a:p>
        </p:txBody>
      </p:sp>
    </p:spTree>
  </p:cSld>
  <p:clrMapOvr>
    <a:masterClrMapping/>
  </p:clrMapOvr>
  <p:transition spd="slow" advTm="5000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Tx/>
              <a:buChar char="-"/>
            </a:pPr>
            <a:r>
              <a:rPr lang="en-US" sz="3000" dirty="0" smtClean="0">
                <a:latin typeface="Modern No. 20" pitchFamily="18" charset="0"/>
              </a:rPr>
              <a:t>Baraka upholds a concerted effort in delivering heights quality of customer services and products, that contribute to the company’s objectives.</a:t>
            </a:r>
          </a:p>
          <a:p>
            <a:pPr algn="l" rtl="0">
              <a:buFontTx/>
              <a:buChar char="-"/>
            </a:pPr>
            <a:endParaRPr lang="en-US" sz="3000" dirty="0" smtClean="0">
              <a:latin typeface="Modern No. 20" pitchFamily="18" charset="0"/>
            </a:endParaRPr>
          </a:p>
          <a:p>
            <a:pPr algn="l" rtl="0">
              <a:buNone/>
            </a:pPr>
            <a:r>
              <a:rPr lang="en-US" sz="3000" dirty="0" smtClean="0">
                <a:latin typeface="Modern No. 20" pitchFamily="18" charset="0"/>
              </a:rPr>
              <a:t>  Baraka business concept encompasses the maximization of resource utilization and productivity</a:t>
            </a:r>
            <a:endParaRPr lang="ar-JO" sz="3000" dirty="0">
              <a:latin typeface="Modern No. 20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Modern No. 20" pitchFamily="18" charset="0"/>
              </a:rPr>
              <a:t>Vision &amp; Business Concept</a:t>
            </a:r>
            <a:endParaRPr lang="ar-JO" u="sng" dirty="0">
              <a:latin typeface="Modern No. 20" pitchFamily="18" charset="0"/>
            </a:endParaRPr>
          </a:p>
        </p:txBody>
      </p:sp>
    </p:spTree>
  </p:cSld>
  <p:clrMapOvr>
    <a:masterClrMapping/>
  </p:clrMapOvr>
  <p:transition spd="slow" advTm="5000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24529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200" dirty="0" smtClean="0">
                <a:latin typeface="Modern No. 20" pitchFamily="18" charset="0"/>
              </a:rPr>
              <a:t>Baraka pack strives to attain the company’s goals by :</a:t>
            </a:r>
          </a:p>
          <a:p>
            <a:pPr algn="l" rtl="0">
              <a:buNone/>
            </a:pPr>
            <a:r>
              <a:rPr lang="en-US" sz="3200" dirty="0" smtClean="0">
                <a:latin typeface="Modern No. 20" pitchFamily="18" charset="0"/>
              </a:rPr>
              <a:t>1- Achieving total customer satisfaction in quality competitive price, delivery, and services.</a:t>
            </a:r>
          </a:p>
          <a:p>
            <a:pPr algn="l" rtl="0">
              <a:buNone/>
            </a:pPr>
            <a:r>
              <a:rPr lang="en-US" sz="3200" dirty="0" smtClean="0">
                <a:latin typeface="Modern No. 20" pitchFamily="18" charset="0"/>
              </a:rPr>
              <a:t>2- Continuously improving our quality, efficiency and effectiveness.</a:t>
            </a:r>
          </a:p>
          <a:p>
            <a:pPr algn="l" rtl="0">
              <a:buNone/>
            </a:pPr>
            <a:r>
              <a:rPr lang="en-US" sz="3200" dirty="0" smtClean="0">
                <a:latin typeface="Modern No. 20" pitchFamily="18" charset="0"/>
              </a:rPr>
              <a:t>3- Evaluating the quality management system (QMS) compliance &amp; achievement thru periodical quality objective measurement and management review.</a:t>
            </a:r>
            <a:endParaRPr lang="ar-JO" sz="3200" dirty="0">
              <a:latin typeface="Modern No. 20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/>
          <a:lstStyle/>
          <a:p>
            <a:r>
              <a:rPr lang="en-US" u="sng" dirty="0" smtClean="0">
                <a:latin typeface="Modern No. 20" pitchFamily="18" charset="0"/>
              </a:rPr>
              <a:t>Objectives</a:t>
            </a:r>
            <a:r>
              <a:rPr lang="en-US" dirty="0" smtClean="0"/>
              <a:t> </a:t>
            </a:r>
            <a:endParaRPr lang="ar-JO" dirty="0"/>
          </a:p>
        </p:txBody>
      </p:sp>
    </p:spTree>
  </p:cSld>
  <p:clrMapOvr>
    <a:masterClrMapping/>
  </p:clrMapOvr>
  <p:transition spd="slow" advTm="5000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09600"/>
            <a:ext cx="8763000" cy="5562600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>
                <a:latin typeface="Modern No. 20" pitchFamily="18" charset="0"/>
              </a:rPr>
              <a:t>1- Prosperity International Factory</a:t>
            </a:r>
          </a:p>
          <a:p>
            <a:pPr algn="l" rtl="0">
              <a:buNone/>
            </a:pPr>
            <a:r>
              <a:rPr lang="en-US" dirty="0" smtClean="0">
                <a:latin typeface="Modern No. 20" pitchFamily="18" charset="0"/>
              </a:rPr>
              <a:t>2- Century Miracle</a:t>
            </a:r>
          </a:p>
          <a:p>
            <a:pPr algn="l" rtl="0">
              <a:buNone/>
            </a:pPr>
            <a:r>
              <a:rPr lang="en-US" dirty="0" smtClean="0">
                <a:latin typeface="Modern No. 20" pitchFamily="18" charset="0"/>
              </a:rPr>
              <a:t>3- Al-Durra for General Trading and Investment Co.LTD</a:t>
            </a:r>
          </a:p>
          <a:p>
            <a:pPr algn="l" rtl="0">
              <a:buNone/>
            </a:pPr>
            <a:r>
              <a:rPr lang="en-US" dirty="0" smtClean="0">
                <a:latin typeface="Modern No. 20" pitchFamily="18" charset="0"/>
              </a:rPr>
              <a:t>4- Halawani Industrial Company</a:t>
            </a:r>
          </a:p>
          <a:p>
            <a:pPr algn="l" rtl="0">
              <a:buNone/>
            </a:pPr>
            <a:r>
              <a:rPr lang="en-US" dirty="0" smtClean="0">
                <a:latin typeface="Modern No. 20" pitchFamily="18" charset="0"/>
              </a:rPr>
              <a:t>5- Al-</a:t>
            </a:r>
            <a:r>
              <a:rPr lang="en-US" dirty="0" err="1" smtClean="0">
                <a:latin typeface="Modern No. 20" pitchFamily="18" charset="0"/>
              </a:rPr>
              <a:t>Rayan</a:t>
            </a:r>
            <a:r>
              <a:rPr lang="en-US" dirty="0" smtClean="0">
                <a:latin typeface="Modern No. 20" pitchFamily="18" charset="0"/>
              </a:rPr>
              <a:t> for Plast Ind.Co</a:t>
            </a:r>
          </a:p>
          <a:p>
            <a:pPr algn="l" rtl="0">
              <a:buNone/>
            </a:pPr>
            <a:r>
              <a:rPr lang="en-US" dirty="0" smtClean="0">
                <a:latin typeface="Modern No. 20" pitchFamily="18" charset="0"/>
              </a:rPr>
              <a:t>6- The Arab Pesticides &amp; Veterinary Drugs Mfg. Co.</a:t>
            </a:r>
          </a:p>
          <a:p>
            <a:pPr algn="l" rtl="0">
              <a:buNone/>
            </a:pPr>
            <a:r>
              <a:rPr lang="en-US" dirty="0" smtClean="0">
                <a:latin typeface="Modern No. 20" pitchFamily="18" charset="0"/>
              </a:rPr>
              <a:t>7- NewPack for Packing</a:t>
            </a:r>
          </a:p>
          <a:p>
            <a:pPr algn="l" rtl="0">
              <a:buNone/>
            </a:pPr>
            <a:r>
              <a:rPr lang="en-US" dirty="0" smtClean="0">
                <a:latin typeface="Modern No. 20" pitchFamily="18" charset="0"/>
              </a:rPr>
              <a:t>8- Arabian Group of Companies</a:t>
            </a:r>
          </a:p>
          <a:p>
            <a:pPr algn="l" rtl="0">
              <a:buNone/>
            </a:pPr>
            <a:r>
              <a:rPr lang="en-US" dirty="0" smtClean="0">
                <a:latin typeface="Modern No. 20" pitchFamily="18" charset="0"/>
              </a:rPr>
              <a:t>9- Jordan Elaf Adhesive Industry, Co..</a:t>
            </a:r>
          </a:p>
          <a:p>
            <a:pPr algn="l" rtl="0">
              <a:buNone/>
            </a:pPr>
            <a:r>
              <a:rPr lang="en-US" dirty="0" smtClean="0">
                <a:latin typeface="Modern No. 20" pitchFamily="18" charset="0"/>
              </a:rPr>
              <a:t>10- Ramco Electricals Company</a:t>
            </a:r>
          </a:p>
          <a:p>
            <a:pPr algn="l" rtl="0">
              <a:buNone/>
            </a:pPr>
            <a:r>
              <a:rPr lang="en-US" dirty="0" smtClean="0">
                <a:latin typeface="Modern No. 20" pitchFamily="18" charset="0"/>
              </a:rPr>
              <a:t>11- Classic Fashion Apparel Industry</a:t>
            </a:r>
          </a:p>
          <a:p>
            <a:pPr algn="l" rtl="0">
              <a:buNone/>
            </a:pPr>
            <a:r>
              <a:rPr lang="en-US" dirty="0" smtClean="0">
                <a:latin typeface="Modern No. 20" pitchFamily="18" charset="0"/>
              </a:rPr>
              <a:t>12- Standard Textile – Jordan</a:t>
            </a:r>
          </a:p>
          <a:p>
            <a:pPr algn="l" rtl="0">
              <a:buNone/>
            </a:pPr>
            <a:endParaRPr lang="en-US" dirty="0" smtClean="0">
              <a:latin typeface="Modern No. 20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Modern No. 20" pitchFamily="18" charset="0"/>
              </a:rPr>
              <a:t>Major Customer</a:t>
            </a:r>
            <a:endParaRPr lang="ar-JO" u="sng" dirty="0">
              <a:latin typeface="Modern No. 20" pitchFamily="18" charset="0"/>
            </a:endParaRPr>
          </a:p>
        </p:txBody>
      </p:sp>
    </p:spTree>
  </p:cSld>
  <p:clrMapOvr>
    <a:masterClrMapping/>
  </p:clrMapOvr>
  <p:transition spd="slow" advTm="5000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245291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endParaRPr lang="en-US" dirty="0" smtClean="0">
              <a:latin typeface="Modern No. 20" pitchFamily="18" charset="0"/>
            </a:endParaRPr>
          </a:p>
          <a:p>
            <a:pPr algn="l" rtl="0">
              <a:buNone/>
            </a:pPr>
            <a:r>
              <a:rPr lang="en-US" dirty="0" smtClean="0">
                <a:latin typeface="Modern No. 20" pitchFamily="18" charset="0"/>
              </a:rPr>
              <a:t>Baraka Pack committed to being an efficient and customer preferred corrugated carton boxes supplier by actively pursuing the following:</a:t>
            </a:r>
          </a:p>
          <a:p>
            <a:pPr algn="l" rtl="0">
              <a:buNone/>
            </a:pPr>
            <a:endParaRPr lang="en-US" dirty="0" smtClean="0">
              <a:latin typeface="Modern No. 20" pitchFamily="18" charset="0"/>
            </a:endParaRPr>
          </a:p>
          <a:p>
            <a:pPr algn="l" rtl="0">
              <a:buNone/>
            </a:pPr>
            <a:r>
              <a:rPr lang="en-US" dirty="0" smtClean="0">
                <a:latin typeface="Modern No. 20" pitchFamily="18" charset="0"/>
              </a:rPr>
              <a:t>1- Achieving total customer satisfaction in quality competitive price delivery and services (QCDS)</a:t>
            </a:r>
          </a:p>
          <a:p>
            <a:pPr algn="l" rtl="0">
              <a:buNone/>
            </a:pPr>
            <a:endParaRPr lang="en-US" dirty="0" smtClean="0">
              <a:latin typeface="Modern No. 20" pitchFamily="18" charset="0"/>
            </a:endParaRPr>
          </a:p>
          <a:p>
            <a:pPr algn="l" rtl="0">
              <a:buNone/>
            </a:pPr>
            <a:r>
              <a:rPr lang="en-US" dirty="0" smtClean="0">
                <a:latin typeface="Modern No. 20" pitchFamily="18" charset="0"/>
              </a:rPr>
              <a:t>2- Continuously improving our quality, efficiency and effectiveness.</a:t>
            </a:r>
          </a:p>
          <a:p>
            <a:pPr algn="l" rtl="0">
              <a:buNone/>
            </a:pPr>
            <a:endParaRPr lang="en-US" dirty="0" smtClean="0">
              <a:latin typeface="Modern No. 20" pitchFamily="18" charset="0"/>
            </a:endParaRPr>
          </a:p>
          <a:p>
            <a:pPr algn="l" rtl="0">
              <a:buNone/>
            </a:pPr>
            <a:r>
              <a:rPr lang="en-US" dirty="0" smtClean="0">
                <a:latin typeface="Modern No. 20" pitchFamily="18" charset="0"/>
              </a:rPr>
              <a:t>3- Evaluating our quality management system (QMS) compliance and achievement periodical quality objectives measurements and management review.</a:t>
            </a:r>
            <a:endParaRPr lang="ar-JO" dirty="0">
              <a:latin typeface="Modern No. 20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68362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Modern No. 20" pitchFamily="18" charset="0"/>
              </a:rPr>
              <a:t>Quality Policy</a:t>
            </a:r>
            <a:endParaRPr lang="ar-JO" u="sng" dirty="0">
              <a:latin typeface="Modern No. 20" pitchFamily="18" charset="0"/>
            </a:endParaRPr>
          </a:p>
        </p:txBody>
      </p:sp>
    </p:spTree>
  </p:cSld>
  <p:clrMapOvr>
    <a:masterClrMapping/>
  </p:clrMapOvr>
  <p:transition spd="slow" advTm="5000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533400"/>
            <a:ext cx="8991600" cy="6324600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 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Modern No. 20" pitchFamily="18" charset="0"/>
              </a:rPr>
              <a:t>Process Flow Chart</a:t>
            </a:r>
            <a:endParaRPr lang="ar-JO" u="sng" dirty="0">
              <a:latin typeface="Modern No. 20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33800" y="6858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Incoming material</a:t>
            </a:r>
            <a:endParaRPr lang="ar-JO" sz="12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>
            <a:off x="4191000" y="1143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581400" y="1447800"/>
            <a:ext cx="1295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inspection</a:t>
            </a:r>
            <a:endParaRPr lang="ar-JO" sz="1200" dirty="0">
              <a:solidFill>
                <a:schemeClr val="tx1"/>
              </a:solidFill>
            </a:endParaRPr>
          </a:p>
        </p:txBody>
      </p:sp>
      <p:cxnSp>
        <p:nvCxnSpPr>
          <p:cNvPr id="14" name="Shape 13"/>
          <p:cNvCxnSpPr>
            <a:stCxn id="10" idx="4"/>
          </p:cNvCxnSpPr>
          <p:nvPr/>
        </p:nvCxnSpPr>
        <p:spPr>
          <a:xfrm rot="5400000">
            <a:off x="2343150" y="171450"/>
            <a:ext cx="228600" cy="35433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85800" y="2057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52400" y="2362200"/>
            <a:ext cx="1295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Printing Flexo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3 Colour Printing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 Creasing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 Scoror</a:t>
            </a:r>
            <a:endParaRPr lang="ar-JO" sz="11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62000" y="3124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28600" y="3505200"/>
            <a:ext cx="1219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Inspection</a:t>
            </a:r>
            <a:endParaRPr lang="ar-JO" sz="1200" dirty="0">
              <a:solidFill>
                <a:schemeClr val="tx1"/>
              </a:solidFill>
            </a:endParaRPr>
          </a:p>
        </p:txBody>
      </p:sp>
      <p:cxnSp>
        <p:nvCxnSpPr>
          <p:cNvPr id="23" name="Shape 22"/>
          <p:cNvCxnSpPr>
            <a:stCxn id="10" idx="4"/>
          </p:cNvCxnSpPr>
          <p:nvPr/>
        </p:nvCxnSpPr>
        <p:spPr>
          <a:xfrm rot="16200000" flipH="1">
            <a:off x="6038850" y="19050"/>
            <a:ext cx="228600" cy="3848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077200" y="2057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391400" y="2286000"/>
            <a:ext cx="1447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Various Converting Machine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Pad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Lamination</a:t>
            </a:r>
          </a:p>
          <a:p>
            <a:pPr algn="ctr"/>
            <a:endParaRPr lang="ar-JO" sz="12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8077200" y="2895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7467600" y="3429000"/>
            <a:ext cx="1371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Inspection</a:t>
            </a:r>
            <a:endParaRPr lang="ar-JO" sz="12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267200" y="2057400"/>
            <a:ext cx="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581400" y="4267200"/>
            <a:ext cx="1371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Die Cut</a:t>
            </a:r>
            <a:endParaRPr lang="ar-JO" sz="1200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267200" y="44958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657600" y="4648200"/>
            <a:ext cx="1371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Inspection</a:t>
            </a:r>
            <a:endParaRPr lang="ar-JO" sz="12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4267200" y="48006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581400" y="5029200"/>
            <a:ext cx="1371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Gluing/</a:t>
            </a:r>
            <a:r>
              <a:rPr lang="en-US" sz="1200" dirty="0" err="1" smtClean="0">
                <a:solidFill>
                  <a:schemeClr val="tx1"/>
                </a:solidFill>
              </a:rPr>
              <a:t>Stiching</a:t>
            </a:r>
            <a:endParaRPr lang="ar-JO" sz="12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>
            <a:stCxn id="54" idx="2"/>
          </p:cNvCxnSpPr>
          <p:nvPr/>
        </p:nvCxnSpPr>
        <p:spPr>
          <a:xfrm>
            <a:off x="4267200" y="52578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3581400" y="5410200"/>
            <a:ext cx="1371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Inspection</a:t>
            </a:r>
            <a:endParaRPr lang="ar-JO" sz="12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505200" y="5867400"/>
            <a:ext cx="1524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Tying /Packing</a:t>
            </a:r>
            <a:endParaRPr lang="ar-JO" sz="12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715000" y="20574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105400" y="2286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Printing Flexo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4 colour Printing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 Creasing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 Scoror</a:t>
            </a:r>
            <a:endParaRPr lang="ar-JO" sz="12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715000" y="3124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029200" y="3505200"/>
            <a:ext cx="1371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Inspection</a:t>
            </a:r>
            <a:endParaRPr lang="ar-JO" sz="1200" dirty="0">
              <a:solidFill>
                <a:schemeClr val="tx1"/>
              </a:solidFill>
            </a:endParaRPr>
          </a:p>
        </p:txBody>
      </p:sp>
      <p:cxnSp>
        <p:nvCxnSpPr>
          <p:cNvPr id="45" name="Shape 44"/>
          <p:cNvCxnSpPr>
            <a:stCxn id="21" idx="4"/>
          </p:cNvCxnSpPr>
          <p:nvPr/>
        </p:nvCxnSpPr>
        <p:spPr>
          <a:xfrm rot="16200000" flipH="1">
            <a:off x="4381500" y="342900"/>
            <a:ext cx="228600" cy="73152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153400" y="37338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267200" y="56388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1" idx="2"/>
          </p:cNvCxnSpPr>
          <p:nvPr/>
        </p:nvCxnSpPr>
        <p:spPr>
          <a:xfrm>
            <a:off x="4267200" y="60960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3810000" y="62484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Delivery</a:t>
            </a:r>
            <a:endParaRPr lang="ar-JO" sz="1200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838200" y="3962400"/>
            <a:ext cx="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1981200" y="4114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31" idx="4"/>
          </p:cNvCxnSpPr>
          <p:nvPr/>
        </p:nvCxnSpPr>
        <p:spPr>
          <a:xfrm>
            <a:off x="8153400" y="3810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0" idx="4"/>
          </p:cNvCxnSpPr>
          <p:nvPr/>
        </p:nvCxnSpPr>
        <p:spPr>
          <a:xfrm>
            <a:off x="5715000" y="3886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6096000" y="4114800"/>
            <a:ext cx="76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6324600" y="4114800"/>
            <a:ext cx="152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7162800" y="4114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6553200" y="4572000"/>
            <a:ext cx="1219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Slotter</a:t>
            </a:r>
            <a:r>
              <a:rPr lang="en-US" sz="1200" dirty="0" smtClean="0">
                <a:solidFill>
                  <a:schemeClr val="tx1"/>
                </a:solidFill>
              </a:rPr>
              <a:t>/</a:t>
            </a:r>
            <a:r>
              <a:rPr lang="en-US" sz="1200" dirty="0" err="1" smtClean="0">
                <a:solidFill>
                  <a:schemeClr val="tx1"/>
                </a:solidFill>
              </a:rPr>
              <a:t>Scorre</a:t>
            </a:r>
            <a:endParaRPr lang="ar-JO" sz="1200" dirty="0">
              <a:solidFill>
                <a:schemeClr val="tx1"/>
              </a:solidFill>
            </a:endParaRPr>
          </a:p>
        </p:txBody>
      </p:sp>
      <p:cxnSp>
        <p:nvCxnSpPr>
          <p:cNvPr id="91" name="Shape 90"/>
          <p:cNvCxnSpPr>
            <a:stCxn id="89" idx="2"/>
          </p:cNvCxnSpPr>
          <p:nvPr/>
        </p:nvCxnSpPr>
        <p:spPr>
          <a:xfrm rot="5400000">
            <a:off x="5638800" y="3429000"/>
            <a:ext cx="152400" cy="2895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5000"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803</TotalTime>
  <Words>697</Words>
  <Application>Microsoft Office PowerPoint</Application>
  <PresentationFormat>On-screen Show (4:3)</PresentationFormat>
  <Paragraphs>168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Modern No. 20</vt:lpstr>
      <vt:lpstr>Times New Roman</vt:lpstr>
      <vt:lpstr>Verdana</vt:lpstr>
      <vt:lpstr>Wingdings 2</vt:lpstr>
      <vt:lpstr>Wingdings 3</vt:lpstr>
      <vt:lpstr>Concourse</vt:lpstr>
      <vt:lpstr>BARAKA PACK JORDAN ; LTD</vt:lpstr>
      <vt:lpstr>Company Background Information</vt:lpstr>
      <vt:lpstr>Company Background Information</vt:lpstr>
      <vt:lpstr>Company Background</vt:lpstr>
      <vt:lpstr>Vision &amp; Business Concept</vt:lpstr>
      <vt:lpstr>Objectives </vt:lpstr>
      <vt:lpstr>Major Customer</vt:lpstr>
      <vt:lpstr>Quality Policy</vt:lpstr>
      <vt:lpstr>Process Flow Chart</vt:lpstr>
      <vt:lpstr>ORGANIZATION CHART</vt:lpstr>
      <vt:lpstr>Machineries &amp; Transport</vt:lpstr>
      <vt:lpstr>Inspection</vt:lpstr>
      <vt:lpstr>PowerPoint Presentation</vt:lpstr>
      <vt:lpstr>PowerPoint Presentation</vt:lpstr>
      <vt:lpstr>PowerPoint Presentation</vt:lpstr>
      <vt:lpstr>PowerPoint Presentation</vt:lpstr>
      <vt:lpstr>Thank You Eng. Manal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BARAKA PACK JORDAN ; LTd</dc:title>
  <dc:creator>user</dc:creator>
  <cp:lastModifiedBy>USER</cp:lastModifiedBy>
  <cp:revision>189</cp:revision>
  <dcterms:created xsi:type="dcterms:W3CDTF">2006-08-16T00:00:00Z</dcterms:created>
  <dcterms:modified xsi:type="dcterms:W3CDTF">2022-08-19T15:23:15Z</dcterms:modified>
</cp:coreProperties>
</file>